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0" r:id="rId6"/>
    <p:sldId id="266" r:id="rId7"/>
    <p:sldId id="267" r:id="rId8"/>
    <p:sldId id="261" r:id="rId9"/>
    <p:sldId id="262" r:id="rId10"/>
    <p:sldId id="264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EC4"/>
    <a:srgbClr val="FBA779"/>
    <a:srgbClr val="F97E39"/>
    <a:srgbClr val="FFC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6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2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7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2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4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1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9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4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5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0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F9E6C-B145-464B-8E54-A953EFCEDE5C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107B-19F8-426E-ADD2-B05DC7652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3.124.241.124:3000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="" xmlns:a16="http://schemas.microsoft.com/office/drawing/2014/main" id="{331D0AA7-8B42-479E-8F1D-D1E243C7118C}"/>
              </a:ext>
            </a:extLst>
          </p:cNvPr>
          <p:cNvSpPr/>
          <p:nvPr/>
        </p:nvSpPr>
        <p:spPr>
          <a:xfrm>
            <a:off x="3648307" y="1014760"/>
            <a:ext cx="4917688" cy="4917688"/>
          </a:xfrm>
          <a:prstGeom prst="ellipse">
            <a:avLst/>
          </a:prstGeom>
          <a:gradFill>
            <a:gsLst>
              <a:gs pos="14000">
                <a:srgbClr val="FFCD8B"/>
              </a:gs>
              <a:gs pos="47000">
                <a:srgbClr val="FDBA82"/>
              </a:gs>
              <a:gs pos="100000">
                <a:srgbClr val="F97E3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55D5B62F-F4F8-4A75-B377-CE651E3C1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3879" y="1869742"/>
            <a:ext cx="3826542" cy="785424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PACEMAKER</a:t>
            </a:r>
            <a:endParaRPr lang="ko-KR" altLang="en-US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="" xmlns:a16="http://schemas.microsoft.com/office/drawing/2014/main" id="{3C9F3932-FA65-4D28-AACC-2CAC58A84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548" y="4300408"/>
            <a:ext cx="2181205" cy="466109"/>
          </a:xfrm>
        </p:spPr>
        <p:txBody>
          <a:bodyPr>
            <a:noAutofit/>
          </a:bodyPr>
          <a:lstStyle/>
          <a:p>
            <a:r>
              <a:rPr lang="en-US" altLang="ko-KR" sz="32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Doker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Google Shape;64;p13"/>
          <p:cNvPicPr preferRelativeResize="0"/>
          <p:nvPr/>
        </p:nvPicPr>
        <p:blipFill rotWithShape="1">
          <a:blip r:embed="rId2">
            <a:alphaModFix/>
          </a:blip>
          <a:srcRect b="36081"/>
          <a:stretch/>
        </p:blipFill>
        <p:spPr>
          <a:xfrm>
            <a:off x="4742640" y="2618160"/>
            <a:ext cx="2729022" cy="1448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6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48307" y="1014760"/>
            <a:ext cx="4917688" cy="4917688"/>
            <a:chOff x="3648307" y="1014760"/>
            <a:chExt cx="4917688" cy="4917688"/>
          </a:xfrm>
        </p:grpSpPr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331D0AA7-8B42-479E-8F1D-D1E243C7118C}"/>
                </a:ext>
              </a:extLst>
            </p:cNvPr>
            <p:cNvSpPr/>
            <p:nvPr/>
          </p:nvSpPr>
          <p:spPr>
            <a:xfrm>
              <a:off x="3648307" y="1014760"/>
              <a:ext cx="4917688" cy="4917688"/>
            </a:xfrm>
            <a:prstGeom prst="ellipse">
              <a:avLst/>
            </a:prstGeom>
            <a:gradFill>
              <a:gsLst>
                <a:gs pos="14000">
                  <a:srgbClr val="FFCD8B"/>
                </a:gs>
                <a:gs pos="47000">
                  <a:srgbClr val="FDBA82"/>
                </a:gs>
                <a:gs pos="100000">
                  <a:srgbClr val="F97E3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ㄱ</a:t>
              </a:r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="" xmlns:a16="http://schemas.microsoft.com/office/drawing/2014/main" id="{55D5B62F-F4F8-4A75-B377-CE651E3C1D2E}"/>
                </a:ext>
              </a:extLst>
            </p:cNvPr>
            <p:cNvSpPr txBox="1">
              <a:spLocks/>
            </p:cNvSpPr>
            <p:nvPr/>
          </p:nvSpPr>
          <p:spPr>
            <a:xfrm>
              <a:off x="4363513" y="1832736"/>
              <a:ext cx="3464974" cy="7854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40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PACEMAKER</a:t>
              </a:r>
              <a:endParaRPr lang="ko-KR" alt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부제목 2">
              <a:extLst>
                <a:ext uri="{FF2B5EF4-FFF2-40B4-BE49-F238E27FC236}">
                  <a16:creationId xmlns="" xmlns:a16="http://schemas.microsoft.com/office/drawing/2014/main" id="{3C9F3932-FA65-4D28-AACC-2CAC58A849E4}"/>
                </a:ext>
              </a:extLst>
            </p:cNvPr>
            <p:cNvSpPr txBox="1">
              <a:spLocks/>
            </p:cNvSpPr>
            <p:nvPr/>
          </p:nvSpPr>
          <p:spPr>
            <a:xfrm>
              <a:off x="5016548" y="4300408"/>
              <a:ext cx="2181205" cy="4661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b="1" dirty="0" err="1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Doker</a:t>
              </a:r>
              <a:endPara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7" name="Google Shape;64;p13"/>
            <p:cNvPicPr preferRelativeResize="0"/>
            <p:nvPr/>
          </p:nvPicPr>
          <p:blipFill rotWithShape="1">
            <a:blip r:embed="rId2">
              <a:alphaModFix/>
            </a:blip>
            <a:srcRect b="36081"/>
            <a:stretch/>
          </p:blipFill>
          <p:spPr>
            <a:xfrm>
              <a:off x="4742640" y="2618160"/>
              <a:ext cx="2729022" cy="14485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3648306" y="1014760"/>
            <a:ext cx="4917688" cy="4917688"/>
            <a:chOff x="6343794" y="1014760"/>
            <a:chExt cx="4917688" cy="4917688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331D0AA7-8B42-479E-8F1D-D1E243C7118C}"/>
                </a:ext>
              </a:extLst>
            </p:cNvPr>
            <p:cNvSpPr/>
            <p:nvPr/>
          </p:nvSpPr>
          <p:spPr>
            <a:xfrm>
              <a:off x="6343794" y="1014760"/>
              <a:ext cx="4917688" cy="4917688"/>
            </a:xfrm>
            <a:prstGeom prst="ellipse">
              <a:avLst/>
            </a:prstGeom>
            <a:gradFill>
              <a:gsLst>
                <a:gs pos="14000">
                  <a:srgbClr val="FFCD8B"/>
                </a:gs>
                <a:gs pos="47000">
                  <a:srgbClr val="FDBA82"/>
                </a:gs>
                <a:gs pos="100000">
                  <a:srgbClr val="F97E3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35017" y="1396112"/>
              <a:ext cx="3127779" cy="4154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Thank</a:t>
              </a:r>
            </a:p>
            <a:p>
              <a:pPr algn="ctr"/>
              <a:endParaRPr lang="en-US" altLang="ko-KR" sz="8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88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You</a:t>
              </a:r>
              <a:endParaRPr lang="ko-KR" altLang="en-US" sz="8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1" name="Google Shape;64;p13"/>
            <p:cNvPicPr preferRelativeResize="0"/>
            <p:nvPr/>
          </p:nvPicPr>
          <p:blipFill rotWithShape="1">
            <a:blip r:embed="rId2">
              <a:alphaModFix/>
            </a:blip>
            <a:srcRect b="36081"/>
            <a:stretch/>
          </p:blipFill>
          <p:spPr>
            <a:xfrm>
              <a:off x="7438127" y="2618160"/>
              <a:ext cx="2729022" cy="144853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371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45440" y="905554"/>
            <a:ext cx="11511280" cy="568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22" y="1109946"/>
            <a:ext cx="1733041" cy="173304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7488" y="1114539"/>
            <a:ext cx="11510422" cy="5479301"/>
            <a:chOff x="387488" y="1077616"/>
            <a:chExt cx="11510422" cy="547930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80" y="3892764"/>
              <a:ext cx="1800560" cy="180056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2705" y="3951297"/>
              <a:ext cx="1810877" cy="181087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88" y="1077616"/>
              <a:ext cx="1696106" cy="1696106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EDF09030-2450-46C2-83FC-B8808DAEFCF2}"/>
                </a:ext>
              </a:extLst>
            </p:cNvPr>
            <p:cNvCxnSpPr/>
            <p:nvPr/>
          </p:nvCxnSpPr>
          <p:spPr>
            <a:xfrm>
              <a:off x="6096000" y="1268964"/>
              <a:ext cx="0" cy="5287953"/>
            </a:xfrm>
            <a:prstGeom prst="line">
              <a:avLst/>
            </a:prstGeom>
            <a:ln>
              <a:solidFill>
                <a:srgbClr val="C8A1E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20A78FDC-0CBD-4516-BAB0-49C64CBBE1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635" y="3601843"/>
              <a:ext cx="11262731" cy="0"/>
            </a:xfrm>
            <a:prstGeom prst="line">
              <a:avLst/>
            </a:prstGeom>
            <a:ln>
              <a:solidFill>
                <a:srgbClr val="C8A1E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텍스트 개체 틀 2">
              <a:extLst>
                <a:ext uri="{FF2B5EF4-FFF2-40B4-BE49-F238E27FC236}">
                  <a16:creationId xmlns:a16="http://schemas.microsoft.com/office/drawing/2014/main" xmlns="" id="{CABFE491-FA46-4E1C-AB8F-4AD31CD84570}"/>
                </a:ext>
              </a:extLst>
            </p:cNvPr>
            <p:cNvSpPr txBox="1">
              <a:spLocks/>
            </p:cNvSpPr>
            <p:nvPr/>
          </p:nvSpPr>
          <p:spPr>
            <a:xfrm>
              <a:off x="7006814" y="4548613"/>
              <a:ext cx="3204891" cy="9568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텍스트 개체 틀 2">
              <a:extLst>
                <a:ext uri="{FF2B5EF4-FFF2-40B4-BE49-F238E27FC236}">
                  <a16:creationId xmlns:a16="http://schemas.microsoft.com/office/drawing/2014/main" xmlns="" id="{CBBF2AC1-CE61-466A-A34D-738522F7277E}"/>
                </a:ext>
              </a:extLst>
            </p:cNvPr>
            <p:cNvSpPr txBox="1">
              <a:spLocks/>
            </p:cNvSpPr>
            <p:nvPr/>
          </p:nvSpPr>
          <p:spPr>
            <a:xfrm>
              <a:off x="7903396" y="4031053"/>
              <a:ext cx="3204891" cy="4371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백진선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(Front)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텍스트 개체 틀 2">
              <a:extLst>
                <a:ext uri="{FF2B5EF4-FFF2-40B4-BE49-F238E27FC236}">
                  <a16:creationId xmlns:a16="http://schemas.microsoft.com/office/drawing/2014/main" xmlns="" id="{BA0E1F35-1EDD-4259-9A0D-5EC6D42450D9}"/>
                </a:ext>
              </a:extLst>
            </p:cNvPr>
            <p:cNvSpPr txBox="1">
              <a:spLocks/>
            </p:cNvSpPr>
            <p:nvPr/>
          </p:nvSpPr>
          <p:spPr>
            <a:xfrm>
              <a:off x="8130341" y="4468227"/>
              <a:ext cx="3767569" cy="12537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일정이 부족하여 진행하는데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힘들었지만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새로운 기술을 접하고 사용해봤다는 점이 좋았습니다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팀원분들이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많이 도와줘서 그만큼 많이 배울 수 있었습니다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팀원분들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고마워요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!!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텍스트 개체 틀 2">
              <a:extLst>
                <a:ext uri="{FF2B5EF4-FFF2-40B4-BE49-F238E27FC236}">
                  <a16:creationId xmlns:a16="http://schemas.microsoft.com/office/drawing/2014/main" xmlns="" id="{E06716A5-644D-4ED2-B1F0-DFFC04C1FDEA}"/>
                </a:ext>
              </a:extLst>
            </p:cNvPr>
            <p:cNvSpPr txBox="1">
              <a:spLocks/>
            </p:cNvSpPr>
            <p:nvPr/>
          </p:nvSpPr>
          <p:spPr>
            <a:xfrm>
              <a:off x="2272319" y="4080945"/>
              <a:ext cx="2016286" cy="52506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정태준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(Front)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텍스트 개체 틀 2">
              <a:extLst>
                <a:ext uri="{FF2B5EF4-FFF2-40B4-BE49-F238E27FC236}">
                  <a16:creationId xmlns:a16="http://schemas.microsoft.com/office/drawing/2014/main" xmlns="" id="{A63D137D-DAC2-4906-80BE-727386008740}"/>
                </a:ext>
              </a:extLst>
            </p:cNvPr>
            <p:cNvSpPr txBox="1">
              <a:spLocks/>
            </p:cNvSpPr>
            <p:nvPr/>
          </p:nvSpPr>
          <p:spPr>
            <a:xfrm>
              <a:off x="2402680" y="4479378"/>
              <a:ext cx="3601244" cy="16928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프로젝트에 처음 써보는 기술들을 넣어 진행속도가 느렸습니다</a:t>
              </a:r>
              <a:r>
                <a:rPr lang="en-US" altLang="ko-KR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기간이 정해진 프로젝트는 할 수 있는 선에서 간략한 부분을 하는 것이 좋다는 것을 깨달았습니다</a:t>
              </a:r>
              <a:r>
                <a:rPr lang="en-US" altLang="ko-KR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Front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 대한 거부감과 두려움이 있었는데</a:t>
              </a:r>
              <a:r>
                <a:rPr lang="en-US" altLang="ko-KR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이번 계기를 통해 프로그래밍에 전반적인 부분을 배우고 할 수 있어서 좋았습니다</a:t>
              </a:r>
              <a:r>
                <a:rPr lang="en-US" altLang="ko-KR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텍스트 개체 틀 2">
              <a:extLst>
                <a:ext uri="{FF2B5EF4-FFF2-40B4-BE49-F238E27FC236}">
                  <a16:creationId xmlns:a16="http://schemas.microsoft.com/office/drawing/2014/main" xmlns="" id="{925CB81A-2124-4737-978A-269617BB0CC5}"/>
                </a:ext>
              </a:extLst>
            </p:cNvPr>
            <p:cNvSpPr txBox="1">
              <a:spLocks/>
            </p:cNvSpPr>
            <p:nvPr/>
          </p:nvSpPr>
          <p:spPr>
            <a:xfrm>
              <a:off x="2272318" y="1186031"/>
              <a:ext cx="3204891" cy="4371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송병하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en-US" altLang="ko-KR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Back&amp;Infra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텍스트 개체 틀 2">
              <a:extLst>
                <a:ext uri="{FF2B5EF4-FFF2-40B4-BE49-F238E27FC236}">
                  <a16:creationId xmlns:a16="http://schemas.microsoft.com/office/drawing/2014/main" xmlns="" id="{184DBE77-4A04-466B-A73F-C18BFFA71787}"/>
                </a:ext>
              </a:extLst>
            </p:cNvPr>
            <p:cNvSpPr txBox="1">
              <a:spLocks/>
            </p:cNvSpPr>
            <p:nvPr/>
          </p:nvSpPr>
          <p:spPr>
            <a:xfrm>
              <a:off x="2533043" y="1569790"/>
              <a:ext cx="3470881" cy="15536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처음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JPA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와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Docker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사용했습니다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많이 어려운 기술이라서 공부하는 시간이 많이 들어갔지만 그래서 끝까지 해내고 나니 높은 성취감을 받을 수 있었습니다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아직 더 많은 기능을 사용해 보지 못했지만 다음에 기회가 되면 더 많은 기능을 쓰고 싶습니다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텍스트 개체 틀 2">
              <a:extLst>
                <a:ext uri="{FF2B5EF4-FFF2-40B4-BE49-F238E27FC236}">
                  <a16:creationId xmlns:a16="http://schemas.microsoft.com/office/drawing/2014/main" xmlns="" id="{B27EED1A-62DF-427E-8E87-F3CCC711D19D}"/>
                </a:ext>
              </a:extLst>
            </p:cNvPr>
            <p:cNvSpPr txBox="1">
              <a:spLocks/>
            </p:cNvSpPr>
            <p:nvPr/>
          </p:nvSpPr>
          <p:spPr>
            <a:xfrm>
              <a:off x="7980027" y="1183458"/>
              <a:ext cx="3204891" cy="4371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신민석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en-US" altLang="ko-KR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Front&amp;Back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보조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텍스트 개체 틀 2">
              <a:extLst>
                <a:ext uri="{FF2B5EF4-FFF2-40B4-BE49-F238E27FC236}">
                  <a16:creationId xmlns:a16="http://schemas.microsoft.com/office/drawing/2014/main" xmlns="" id="{BA0E1F35-1EDD-4259-9A0D-5EC6D42450D9}"/>
                </a:ext>
              </a:extLst>
            </p:cNvPr>
            <p:cNvSpPr txBox="1">
              <a:spLocks/>
            </p:cNvSpPr>
            <p:nvPr/>
          </p:nvSpPr>
          <p:spPr>
            <a:xfrm>
              <a:off x="8126080" y="1617864"/>
              <a:ext cx="3767569" cy="21254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전에는 사용할 줄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몰랐던 기술이나 도구들을 사용해보면서 많이 배웠지만 실제로 프로젝트를 진행할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때</a:t>
              </a:r>
              <a:r>
                <a:rPr lang="en-US" altLang="ko-KR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모르는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기술이나 도구들을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사용하는 것은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좋지 않다고 생각하게 되었습니다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사전에 충분히 공부가 된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후에 진행해도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모자란데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배워가면서 한다는 것은 지나친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자신감이었던 것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같습니다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 프로젝트를 </a:t>
              </a:r>
              <a:r>
                <a:rPr lang="ko-KR" altLang="en-US" sz="1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계기로 무조건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새로운 것을 좋다고 사용하는 것은 하지 말아야겠다고 깨닫게 되었습니다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9294" y="146868"/>
            <a:ext cx="284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후기</a:t>
            </a:r>
            <a:endParaRPr lang="ko-KR" altLang="en-US" sz="4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89774" y="752764"/>
            <a:ext cx="1896226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6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5573949"/>
            <a:ext cx="12192000" cy="1284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5982469"/>
            <a:ext cx="12192000" cy="9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5668022"/>
            <a:ext cx="12192000" cy="22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Google Shape;88;p16"/>
          <p:cNvPicPr preferRelativeResize="0">
            <a:picLocks noGrp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369" y="1735009"/>
            <a:ext cx="4351338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7;p16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07" y="1735009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;p16"/>
          <p:cNvSpPr/>
          <p:nvPr/>
        </p:nvSpPr>
        <p:spPr>
          <a:xfrm>
            <a:off x="9552823" y="796201"/>
            <a:ext cx="1738136" cy="790419"/>
          </a:xfrm>
          <a:prstGeom prst="wedgeRoundRectCallout">
            <a:avLst>
              <a:gd name="adj1" fmla="val 6780"/>
              <a:gd name="adj2" fmla="val 85516"/>
              <a:gd name="adj3" fmla="val 0"/>
            </a:avLst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</a:t>
            </a:r>
            <a:r>
              <a:rPr lang="ko-KR" altLang="en-US" sz="18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</a:t>
            </a:r>
            <a:r>
              <a:rPr lang="ko" sz="1800" dirty="0" smtClean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따라와!!</a:t>
            </a:r>
            <a:endParaRPr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구름 모양 설명선 8"/>
          <p:cNvSpPr/>
          <p:nvPr/>
        </p:nvSpPr>
        <p:spPr>
          <a:xfrm>
            <a:off x="1924531" y="899516"/>
            <a:ext cx="1275869" cy="687104"/>
          </a:xfrm>
          <a:prstGeom prst="cloudCallout">
            <a:avLst>
              <a:gd name="adj1" fmla="val 11084"/>
              <a:gd name="adj2" fmla="val 64579"/>
            </a:avLst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</a:t>
            </a:r>
            <a:endParaRPr lang="en-US" altLang="ko-KR" sz="14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해야지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294" y="146868"/>
            <a:ext cx="284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PaceMaker</a:t>
            </a:r>
            <a:endParaRPr lang="ko-KR" altLang="en-US" sz="4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08353" y="5639269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</a:rPr>
              <a:t>Devj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3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55455 1.11111E-6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9" grpId="2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45440" y="905554"/>
            <a:ext cx="11511280" cy="568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Google Shape;96;p17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4103" y="1886466"/>
            <a:ext cx="4352400" cy="43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5;p17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89" y="1412877"/>
            <a:ext cx="1649322" cy="1649322"/>
          </a:xfrm>
          <a:prstGeom prst="rect">
            <a:avLst/>
          </a:prstGeom>
        </p:spPr>
      </p:pic>
      <p:sp>
        <p:nvSpPr>
          <p:cNvPr id="6" name="덧셈 기호 5"/>
          <p:cNvSpPr/>
          <p:nvPr/>
        </p:nvSpPr>
        <p:spPr>
          <a:xfrm>
            <a:off x="6115891" y="1607518"/>
            <a:ext cx="1177248" cy="1093701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064" y="4385282"/>
            <a:ext cx="484591" cy="4845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737" y="5022591"/>
            <a:ext cx="484591" cy="4845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09" y="5419754"/>
            <a:ext cx="484591" cy="4845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54" y="2109375"/>
            <a:ext cx="311741" cy="3117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294" y="146868"/>
            <a:ext cx="284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PaceMaker</a:t>
            </a:r>
            <a:endParaRPr lang="ko-KR" altLang="en-US" sz="4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89774" y="752764"/>
            <a:ext cx="2484582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 13"/>
          <p:cNvSpPr/>
          <p:nvPr/>
        </p:nvSpPr>
        <p:spPr>
          <a:xfrm>
            <a:off x="5748655" y="3945372"/>
            <a:ext cx="704850" cy="234587"/>
          </a:xfrm>
          <a:prstGeom prst="rightArrow">
            <a:avLst/>
          </a:prstGeom>
          <a:solidFill>
            <a:srgbClr val="F9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95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440" y="905554"/>
            <a:ext cx="11511280" cy="568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166" y="1460650"/>
            <a:ext cx="5755209" cy="33606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59294" y="146868"/>
            <a:ext cx="284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시장 분석</a:t>
            </a:r>
            <a:endParaRPr lang="ko-KR" altLang="en-US" sz="4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89774" y="752764"/>
            <a:ext cx="1867289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79" y="1460650"/>
            <a:ext cx="4856842" cy="3360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765633" y="5142310"/>
            <a:ext cx="2028119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공시생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29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만명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57583" y="5569697"/>
            <a:ext cx="33496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 다이어트 시장 규모 약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65633" y="5992617"/>
            <a:ext cx="3802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잠재고객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목표를 가질 수 있는 모든 사람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23930" y="6192671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</a:rPr>
              <a:t>Devj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5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45440" y="905554"/>
            <a:ext cx="11511280" cy="568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5E2A313-A2FE-490C-9E87-6F876A484FCD}"/>
              </a:ext>
            </a:extLst>
          </p:cNvPr>
          <p:cNvSpPr/>
          <p:nvPr/>
        </p:nvSpPr>
        <p:spPr>
          <a:xfrm>
            <a:off x="635618" y="3598598"/>
            <a:ext cx="3256157" cy="26572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FAD624B-0475-409D-94A9-4E455BBE590C}"/>
              </a:ext>
            </a:extLst>
          </p:cNvPr>
          <p:cNvSpPr/>
          <p:nvPr/>
        </p:nvSpPr>
        <p:spPr>
          <a:xfrm>
            <a:off x="635618" y="3598598"/>
            <a:ext cx="3256157" cy="410246"/>
          </a:xfrm>
          <a:prstGeom prst="rect">
            <a:avLst/>
          </a:prstGeom>
          <a:solidFill>
            <a:srgbClr val="FFC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ABDF2A5-FF2D-4893-ABA3-6A03C6B424E6}"/>
              </a:ext>
            </a:extLst>
          </p:cNvPr>
          <p:cNvGrpSpPr/>
          <p:nvPr/>
        </p:nvGrpSpPr>
        <p:grpSpPr>
          <a:xfrm>
            <a:off x="1874787" y="3487085"/>
            <a:ext cx="777818" cy="691376"/>
            <a:chOff x="1929158" y="1717288"/>
            <a:chExt cx="777818" cy="691376"/>
          </a:xfrm>
        </p:grpSpPr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C5083819-027A-489D-919F-BD3B25FE0FA0}"/>
                </a:ext>
              </a:extLst>
            </p:cNvPr>
            <p:cNvSpPr/>
            <p:nvPr/>
          </p:nvSpPr>
          <p:spPr>
            <a:xfrm>
              <a:off x="1972379" y="1717288"/>
              <a:ext cx="691376" cy="691376"/>
            </a:xfrm>
            <a:prstGeom prst="ellipse">
              <a:avLst/>
            </a:prstGeom>
            <a:solidFill>
              <a:srgbClr val="FFCD8B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제목 1">
              <a:extLst>
                <a:ext uri="{FF2B5EF4-FFF2-40B4-BE49-F238E27FC236}">
                  <a16:creationId xmlns="" xmlns:a16="http://schemas.microsoft.com/office/drawing/2014/main" id="{F056C752-DFBB-49E5-A0C1-2D41E708FCAE}"/>
                </a:ext>
              </a:extLst>
            </p:cNvPr>
            <p:cNvSpPr txBox="1">
              <a:spLocks/>
            </p:cNvSpPr>
            <p:nvPr/>
          </p:nvSpPr>
          <p:spPr>
            <a:xfrm>
              <a:off x="1929158" y="1909209"/>
              <a:ext cx="777818" cy="4102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1"/>
                  </a:solidFill>
                  <a:latin typeface="고도 B" panose="02000503000000020004" pitchFamily="2" charset="-127"/>
                  <a:ea typeface="고도 B" panose="02000503000000020004" pitchFamily="2" charset="-127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08B32F5-EF45-412D-A7E1-A490E29C3083}"/>
              </a:ext>
            </a:extLst>
          </p:cNvPr>
          <p:cNvSpPr/>
          <p:nvPr/>
        </p:nvSpPr>
        <p:spPr>
          <a:xfrm>
            <a:off x="4456769" y="3598598"/>
            <a:ext cx="3256157" cy="26572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84DFD12-F7EA-4997-BA6E-AAE90F8C6EBA}"/>
              </a:ext>
            </a:extLst>
          </p:cNvPr>
          <p:cNvSpPr/>
          <p:nvPr/>
        </p:nvSpPr>
        <p:spPr>
          <a:xfrm>
            <a:off x="4456769" y="3598598"/>
            <a:ext cx="3256157" cy="410246"/>
          </a:xfrm>
          <a:prstGeom prst="rect">
            <a:avLst/>
          </a:prstGeom>
          <a:solidFill>
            <a:srgbClr val="FBA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5D3B7EFE-2445-407C-B48C-11127BE15C51}"/>
              </a:ext>
            </a:extLst>
          </p:cNvPr>
          <p:cNvGrpSpPr/>
          <p:nvPr/>
        </p:nvGrpSpPr>
        <p:grpSpPr>
          <a:xfrm>
            <a:off x="5695938" y="3487085"/>
            <a:ext cx="777818" cy="691376"/>
            <a:chOff x="1929158" y="1717288"/>
            <a:chExt cx="777818" cy="691376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D1836B51-7E50-4244-8AB7-D3CB0757E3DF}"/>
                </a:ext>
              </a:extLst>
            </p:cNvPr>
            <p:cNvSpPr/>
            <p:nvPr/>
          </p:nvSpPr>
          <p:spPr>
            <a:xfrm>
              <a:off x="1972379" y="1717288"/>
              <a:ext cx="691376" cy="691376"/>
            </a:xfrm>
            <a:prstGeom prst="ellipse">
              <a:avLst/>
            </a:prstGeom>
            <a:solidFill>
              <a:srgbClr val="FBA779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제목 1">
              <a:extLst>
                <a:ext uri="{FF2B5EF4-FFF2-40B4-BE49-F238E27FC236}">
                  <a16:creationId xmlns="" xmlns:a16="http://schemas.microsoft.com/office/drawing/2014/main" id="{4517D2AF-AD8C-4E59-92B6-B45D7035F158}"/>
                </a:ext>
              </a:extLst>
            </p:cNvPr>
            <p:cNvSpPr txBox="1">
              <a:spLocks/>
            </p:cNvSpPr>
            <p:nvPr/>
          </p:nvSpPr>
          <p:spPr>
            <a:xfrm>
              <a:off x="1929158" y="1909209"/>
              <a:ext cx="777818" cy="4102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1"/>
                  </a:solidFill>
                  <a:latin typeface="고도 B" panose="02000503000000020004" pitchFamily="2" charset="-127"/>
                  <a:ea typeface="고도 B" panose="02000503000000020004" pitchFamily="2" charset="-127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40420C0-4EA3-4D41-86B7-499A6354EE4E}"/>
              </a:ext>
            </a:extLst>
          </p:cNvPr>
          <p:cNvSpPr/>
          <p:nvPr/>
        </p:nvSpPr>
        <p:spPr>
          <a:xfrm>
            <a:off x="8277919" y="3598598"/>
            <a:ext cx="3256157" cy="26572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8765648-E381-43C9-AB07-CF6BAB36A173}"/>
              </a:ext>
            </a:extLst>
          </p:cNvPr>
          <p:cNvSpPr/>
          <p:nvPr/>
        </p:nvSpPr>
        <p:spPr>
          <a:xfrm>
            <a:off x="8277919" y="3598598"/>
            <a:ext cx="3256157" cy="410246"/>
          </a:xfrm>
          <a:prstGeom prst="rect">
            <a:avLst/>
          </a:prstGeom>
          <a:solidFill>
            <a:srgbClr val="F9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DD79AB92-130A-43C7-8EA1-0340C25663D4}"/>
              </a:ext>
            </a:extLst>
          </p:cNvPr>
          <p:cNvGrpSpPr/>
          <p:nvPr/>
        </p:nvGrpSpPr>
        <p:grpSpPr>
          <a:xfrm>
            <a:off x="9517088" y="3487085"/>
            <a:ext cx="777818" cy="691376"/>
            <a:chOff x="1929158" y="1717288"/>
            <a:chExt cx="777818" cy="691376"/>
          </a:xfrm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4372021-8B12-4812-8115-EC6440550F78}"/>
                </a:ext>
              </a:extLst>
            </p:cNvPr>
            <p:cNvSpPr/>
            <p:nvPr/>
          </p:nvSpPr>
          <p:spPr>
            <a:xfrm>
              <a:off x="1972379" y="1717288"/>
              <a:ext cx="691376" cy="691376"/>
            </a:xfrm>
            <a:prstGeom prst="ellipse">
              <a:avLst/>
            </a:prstGeom>
            <a:solidFill>
              <a:srgbClr val="F97E39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제목 1">
              <a:extLst>
                <a:ext uri="{FF2B5EF4-FFF2-40B4-BE49-F238E27FC236}">
                  <a16:creationId xmlns="" xmlns:a16="http://schemas.microsoft.com/office/drawing/2014/main" id="{2C72C8B2-9714-4773-8D59-D83FA1CEDBF5}"/>
                </a:ext>
              </a:extLst>
            </p:cNvPr>
            <p:cNvSpPr txBox="1">
              <a:spLocks/>
            </p:cNvSpPr>
            <p:nvPr/>
          </p:nvSpPr>
          <p:spPr>
            <a:xfrm>
              <a:off x="1929158" y="1909209"/>
              <a:ext cx="777818" cy="4102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1"/>
                  </a:solidFill>
                  <a:latin typeface="고도 B" panose="02000503000000020004" pitchFamily="2" charset="-127"/>
                  <a:ea typeface="고도 B" panose="02000503000000020004" pitchFamily="2" charset="-127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5C34FA8-C68E-44F6-AF7F-3B72A9233F7F}"/>
              </a:ext>
            </a:extLst>
          </p:cNvPr>
          <p:cNvSpPr txBox="1"/>
          <p:nvPr/>
        </p:nvSpPr>
        <p:spPr>
          <a:xfrm>
            <a:off x="791033" y="4178461"/>
            <a:ext cx="2915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 계획표 작성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비공개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유저 계획표 사용하기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Room /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5C34FA8-C68E-44F6-AF7F-3B72A9233F7F}"/>
              </a:ext>
            </a:extLst>
          </p:cNvPr>
          <p:cNvSpPr txBox="1"/>
          <p:nvPr/>
        </p:nvSpPr>
        <p:spPr>
          <a:xfrm>
            <a:off x="4551605" y="4178461"/>
            <a:ext cx="305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정보교환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동일 계획표 사용시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본인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참여방에서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작성 및 확인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5C34FA8-C68E-44F6-AF7F-3B72A9233F7F}"/>
              </a:ext>
            </a:extLst>
          </p:cNvPr>
          <p:cNvSpPr txBox="1"/>
          <p:nvPr/>
        </p:nvSpPr>
        <p:spPr>
          <a:xfrm>
            <a:off x="8380038" y="4178461"/>
            <a:ext cx="3051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업적 시스템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 달성 중 흥미 요소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41" y="1218357"/>
            <a:ext cx="1680607" cy="16806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15" y="1493305"/>
            <a:ext cx="1486067" cy="148606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776" y="1450910"/>
            <a:ext cx="1528462" cy="152846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9294" y="146868"/>
            <a:ext cx="284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  <a:endParaRPr lang="ko-KR" altLang="en-US" sz="4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89774" y="752764"/>
            <a:ext cx="1896226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1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45440" y="905554"/>
            <a:ext cx="11511280" cy="568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9294" y="146868"/>
            <a:ext cx="1232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ko-KR" altLang="en-US" sz="4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89774" y="752764"/>
            <a:ext cx="923460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xmlns="" id="{874AB687-DCCF-433B-9C8C-015BDAE0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18" y="1339372"/>
            <a:ext cx="3204891" cy="4810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933F24-B0F2-4A36-A292-C15B70A7D397}"/>
              </a:ext>
            </a:extLst>
          </p:cNvPr>
          <p:cNvSpPr txBox="1"/>
          <p:nvPr/>
        </p:nvSpPr>
        <p:spPr>
          <a:xfrm>
            <a:off x="6759540" y="2757443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비로그인 접속페이지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7517A62-4734-465C-B68F-8781B3341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18" y="1364225"/>
            <a:ext cx="3188333" cy="4785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B8314C-7460-41B5-9774-F943FC7395D9}"/>
              </a:ext>
            </a:extLst>
          </p:cNvPr>
          <p:cNvSpPr txBox="1"/>
          <p:nvPr/>
        </p:nvSpPr>
        <p:spPr>
          <a:xfrm>
            <a:off x="6759540" y="2757443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회원가입 페이지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1D46ABE-D057-4A28-86B4-FED839659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18" y="1335446"/>
            <a:ext cx="3204892" cy="4810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30B8587-F916-442A-82FA-E349E02CE47F}"/>
              </a:ext>
            </a:extLst>
          </p:cNvPr>
          <p:cNvSpPr txBox="1"/>
          <p:nvPr/>
        </p:nvSpPr>
        <p:spPr>
          <a:xfrm>
            <a:off x="6759540" y="2657635"/>
            <a:ext cx="2202847" cy="154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회원가입 페이지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 중복 확인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정규화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SHA256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암호화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2EDBCDE-4CC1-49E4-A341-72407C298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18" y="1335446"/>
            <a:ext cx="3204891" cy="4810401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C3B38E4-A05D-4D54-9409-8AF7B5F4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17" y="1335446"/>
            <a:ext cx="3204891" cy="4810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AEA4C2D-2DEE-4C10-9061-492AEBBA56F7}"/>
              </a:ext>
            </a:extLst>
          </p:cNvPr>
          <p:cNvSpPr txBox="1"/>
          <p:nvPr/>
        </p:nvSpPr>
        <p:spPr>
          <a:xfrm>
            <a:off x="6759540" y="2657635"/>
            <a:ext cx="2978701" cy="121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검증 통과 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 인증 메일 발송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(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인증되지 않은 무차별 사용자 방지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15" name="그림 14" descr="실내, 음식, 앉아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53AA0109-9111-4E56-95EA-E3B538191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16" y="1364225"/>
            <a:ext cx="3185718" cy="47816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B50D0C-9C45-417E-B99B-8F23A5A91423}"/>
              </a:ext>
            </a:extLst>
          </p:cNvPr>
          <p:cNvSpPr txBox="1"/>
          <p:nvPr/>
        </p:nvSpPr>
        <p:spPr>
          <a:xfrm>
            <a:off x="6759540" y="2654570"/>
            <a:ext cx="2541080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메인페이지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계획룸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5D07B18-04F9-4FDE-BADD-026FDF1D51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89" y="1343929"/>
            <a:ext cx="3204890" cy="48103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EA442A3-9FA6-4A04-AB1D-00D2E2AAC416}"/>
              </a:ext>
            </a:extLst>
          </p:cNvPr>
          <p:cNvSpPr txBox="1"/>
          <p:nvPr/>
        </p:nvSpPr>
        <p:spPr>
          <a:xfrm>
            <a:off x="6759540" y="2654569"/>
            <a:ext cx="2541080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메인페이지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슬라이딩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6113473-C4DE-431F-8227-21CF2CBC8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89" y="1343929"/>
            <a:ext cx="3224319" cy="48395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32E20DE-9B68-4346-922A-AB52FA364B18}"/>
              </a:ext>
            </a:extLst>
          </p:cNvPr>
          <p:cNvSpPr txBox="1"/>
          <p:nvPr/>
        </p:nvSpPr>
        <p:spPr>
          <a:xfrm>
            <a:off x="6759540" y="2654569"/>
            <a:ext cx="3122137" cy="121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프로필 사진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보유 포인트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(coin)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참가한 방 리스트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생성한 방 리스트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5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4" grpId="0"/>
      <p:bldP spid="14" grpId="1"/>
      <p:bldP spid="16" grpId="0"/>
      <p:bldP spid="16" grpId="1"/>
      <p:bldP spid="18" grpId="0"/>
      <p:bldP spid="18" grpId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880957"/>
            <a:ext cx="11511280" cy="57313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9294" y="146868"/>
            <a:ext cx="284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ko-KR" altLang="en-US" sz="4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89774" y="752764"/>
            <a:ext cx="923460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3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6" descr="aws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77" y="300171"/>
            <a:ext cx="1685984" cy="126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27997" y="1381719"/>
            <a:ext cx="2967653" cy="1532931"/>
            <a:chOff x="327997" y="1381719"/>
            <a:chExt cx="2967653" cy="153293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27997" y="1634131"/>
              <a:ext cx="2967653" cy="128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97E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723299" y="1381719"/>
              <a:ext cx="2181225" cy="504825"/>
            </a:xfrm>
            <a:prstGeom prst="roundRect">
              <a:avLst/>
            </a:prstGeom>
            <a:solidFill>
              <a:srgbClr val="F9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Client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297" y="2039803"/>
              <a:ext cx="701733" cy="7017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395" y="2068771"/>
              <a:ext cx="609584" cy="609584"/>
            </a:xfrm>
            <a:prstGeom prst="rect">
              <a:avLst/>
            </a:prstGeom>
          </p:spPr>
        </p:pic>
      </p:grpSp>
      <p:sp>
        <p:nvSpPr>
          <p:cNvPr id="9" name="오른쪽 화살표 8"/>
          <p:cNvSpPr/>
          <p:nvPr/>
        </p:nvSpPr>
        <p:spPr>
          <a:xfrm>
            <a:off x="3478283" y="2191604"/>
            <a:ext cx="704850" cy="234587"/>
          </a:xfrm>
          <a:prstGeom prst="rightArrow">
            <a:avLst/>
          </a:prstGeom>
          <a:solidFill>
            <a:srgbClr val="F9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12750" y="1381719"/>
            <a:ext cx="2967653" cy="2859629"/>
            <a:chOff x="4312750" y="1381719"/>
            <a:chExt cx="2967653" cy="285962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312750" y="1634131"/>
              <a:ext cx="2967653" cy="26072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97E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708052" y="1381719"/>
              <a:ext cx="2181225" cy="504825"/>
            </a:xfrm>
            <a:prstGeom prst="roundRect">
              <a:avLst/>
            </a:prstGeom>
            <a:solidFill>
              <a:srgbClr val="F9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Front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Picture 2" descr="nuxt png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67" r="16084" b="48500"/>
            <a:stretch/>
          </p:blipFill>
          <p:spPr bwMode="auto">
            <a:xfrm>
              <a:off x="5246462" y="3071075"/>
              <a:ext cx="1256262" cy="947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vue png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6950" y="2118717"/>
              <a:ext cx="819024" cy="81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vuetify png에 대한 이미지 검색결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8" t="16661" r="13160" b="11550"/>
            <a:stretch/>
          </p:blipFill>
          <p:spPr bwMode="auto">
            <a:xfrm>
              <a:off x="5977366" y="2102558"/>
              <a:ext cx="804116" cy="81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오른쪽 화살표 15"/>
          <p:cNvSpPr/>
          <p:nvPr/>
        </p:nvSpPr>
        <p:spPr>
          <a:xfrm>
            <a:off x="7466867" y="2191604"/>
            <a:ext cx="704850" cy="234587"/>
          </a:xfrm>
          <a:prstGeom prst="rightArrow">
            <a:avLst/>
          </a:prstGeom>
          <a:solidFill>
            <a:srgbClr val="F9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301334" y="1381719"/>
            <a:ext cx="2967653" cy="1834799"/>
            <a:chOff x="8301334" y="1381719"/>
            <a:chExt cx="2967653" cy="1834799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301334" y="1634132"/>
              <a:ext cx="2967653" cy="15823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97E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696636" y="1381719"/>
              <a:ext cx="2181225" cy="504825"/>
            </a:xfrm>
            <a:prstGeom prst="roundRect">
              <a:avLst/>
            </a:prstGeom>
            <a:solidFill>
              <a:srgbClr val="F9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Back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8" name="Picture 6" descr="jpa png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8234" y="2118717"/>
              <a:ext cx="1331064" cy="746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spring boot에 대한 이미지 검색결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636" y="2151363"/>
              <a:ext cx="821786" cy="737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8301334" y="4086694"/>
            <a:ext cx="2967653" cy="1502253"/>
            <a:chOff x="8301334" y="4086694"/>
            <a:chExt cx="2967653" cy="1502253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8301334" y="4339107"/>
              <a:ext cx="2967653" cy="12498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97E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3" name="Picture 4" descr="postgresql에 대한 이미지 검색결과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125" y="4716694"/>
              <a:ext cx="883203" cy="8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8696636" y="4086694"/>
              <a:ext cx="2181225" cy="504825"/>
            </a:xfrm>
            <a:prstGeom prst="roundRect">
              <a:avLst/>
            </a:prstGeom>
            <a:solidFill>
              <a:srgbClr val="F9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DB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6" name="오른쪽 화살표 25"/>
          <p:cNvSpPr/>
          <p:nvPr/>
        </p:nvSpPr>
        <p:spPr>
          <a:xfrm rot="5400000">
            <a:off x="9715254" y="3536359"/>
            <a:ext cx="582521" cy="234587"/>
          </a:xfrm>
          <a:prstGeom prst="rightArrow">
            <a:avLst/>
          </a:prstGeom>
          <a:solidFill>
            <a:srgbClr val="F97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 rot="16200000">
            <a:off x="9435172" y="3536359"/>
            <a:ext cx="582521" cy="234587"/>
          </a:xfrm>
          <a:prstGeom prst="rightArrow">
            <a:avLst/>
          </a:prstGeom>
          <a:solidFill>
            <a:srgbClr val="FBA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오른쪽 화살표 27"/>
          <p:cNvSpPr/>
          <p:nvPr/>
        </p:nvSpPr>
        <p:spPr>
          <a:xfrm rot="10800000">
            <a:off x="7466867" y="2495665"/>
            <a:ext cx="704850" cy="234587"/>
          </a:xfrm>
          <a:prstGeom prst="rightArrow">
            <a:avLst/>
          </a:prstGeom>
          <a:solidFill>
            <a:srgbClr val="FBA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 rot="10800000">
            <a:off x="3425267" y="2495665"/>
            <a:ext cx="704850" cy="234587"/>
          </a:xfrm>
          <a:prstGeom prst="rightArrow">
            <a:avLst/>
          </a:prstGeom>
          <a:solidFill>
            <a:srgbClr val="FBA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0630" y="3944913"/>
            <a:ext cx="2967653" cy="2461311"/>
            <a:chOff x="510630" y="3944913"/>
            <a:chExt cx="2967653" cy="2461311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10630" y="4197325"/>
              <a:ext cx="2967653" cy="22088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1" name="Picture 2" descr="docker에 대한 이미지 검색결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35"/>
            <a:stretch/>
          </p:blipFill>
          <p:spPr bwMode="auto">
            <a:xfrm>
              <a:off x="1010141" y="5165009"/>
              <a:ext cx="1926018" cy="108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4" descr="node js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885" y="4625300"/>
              <a:ext cx="676474" cy="67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 descr="yarn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5" t="14163" r="15210" b="14785"/>
            <a:stretch/>
          </p:blipFill>
          <p:spPr bwMode="auto">
            <a:xfrm>
              <a:off x="1010141" y="4580147"/>
              <a:ext cx="727799" cy="740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905932" y="3944913"/>
              <a:ext cx="2181225" cy="5048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이외 사용기술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59294" y="146868"/>
            <a:ext cx="284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구조</a:t>
            </a:r>
            <a:endParaRPr lang="ko-KR" altLang="en-US" sz="4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89774" y="752764"/>
            <a:ext cx="1896226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9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CD2"/>
            </a:gs>
            <a:gs pos="100000">
              <a:srgbClr val="FDD0B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345440" y="905554"/>
            <a:ext cx="11511280" cy="568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DF09030-2450-46C2-83FC-B8808DAEFCF2}"/>
              </a:ext>
            </a:extLst>
          </p:cNvPr>
          <p:cNvCxnSpPr/>
          <p:nvPr/>
        </p:nvCxnSpPr>
        <p:spPr>
          <a:xfrm>
            <a:off x="6096000" y="1871285"/>
            <a:ext cx="0" cy="5287953"/>
          </a:xfrm>
          <a:prstGeom prst="line">
            <a:avLst/>
          </a:prstGeom>
          <a:ln>
            <a:solidFill>
              <a:srgbClr val="C8A1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0A78FDC-0CBD-4516-BAB0-49C64CBBE10C}"/>
              </a:ext>
            </a:extLst>
          </p:cNvPr>
          <p:cNvCxnSpPr>
            <a:cxnSpLocks/>
          </p:cNvCxnSpPr>
          <p:nvPr/>
        </p:nvCxnSpPr>
        <p:spPr>
          <a:xfrm flipH="1">
            <a:off x="464635" y="3809687"/>
            <a:ext cx="11262731" cy="0"/>
          </a:xfrm>
          <a:prstGeom prst="line">
            <a:avLst/>
          </a:prstGeom>
          <a:ln>
            <a:solidFill>
              <a:srgbClr val="C8A1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xmlns="" id="{CABFE491-FA46-4E1C-AB8F-4AD31CD84570}"/>
              </a:ext>
            </a:extLst>
          </p:cNvPr>
          <p:cNvSpPr txBox="1">
            <a:spLocks/>
          </p:cNvSpPr>
          <p:nvPr/>
        </p:nvSpPr>
        <p:spPr>
          <a:xfrm>
            <a:off x="7006814" y="5150934"/>
            <a:ext cx="3204891" cy="956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46658" y="1018116"/>
            <a:ext cx="4980855" cy="2684694"/>
            <a:chOff x="6546658" y="415795"/>
            <a:chExt cx="4980855" cy="2684694"/>
          </a:xfrm>
        </p:grpSpPr>
        <p:sp>
          <p:nvSpPr>
            <p:cNvPr id="9" name="텍스트 개체 틀 2">
              <a:extLst>
                <a:ext uri="{FF2B5EF4-FFF2-40B4-BE49-F238E27FC236}">
                  <a16:creationId xmlns:a16="http://schemas.microsoft.com/office/drawing/2014/main" xmlns="" id="{B27EED1A-62DF-427E-8E87-F3CCC711D19D}"/>
                </a:ext>
              </a:extLst>
            </p:cNvPr>
            <p:cNvSpPr txBox="1">
              <a:spLocks/>
            </p:cNvSpPr>
            <p:nvPr/>
          </p:nvSpPr>
          <p:spPr>
            <a:xfrm>
              <a:off x="6546658" y="1183458"/>
              <a:ext cx="3204891" cy="4371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목표 달성을 더 쉽게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텍스트 개체 틀 2">
              <a:extLst>
                <a:ext uri="{FF2B5EF4-FFF2-40B4-BE49-F238E27FC236}">
                  <a16:creationId xmlns:a16="http://schemas.microsoft.com/office/drawing/2014/main" xmlns="" id="{BA0E1F35-1EDD-4259-9A0D-5EC6D42450D9}"/>
                </a:ext>
              </a:extLst>
            </p:cNvPr>
            <p:cNvSpPr txBox="1">
              <a:spLocks/>
            </p:cNvSpPr>
            <p:nvPr/>
          </p:nvSpPr>
          <p:spPr>
            <a:xfrm>
              <a:off x="6779917" y="1737613"/>
              <a:ext cx="3613763" cy="13628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동일한 목표를 달성하는 사람들끼리 정보나 </a:t>
              </a:r>
              <a:r>
                <a:rPr lang="ko-KR" altLang="en-US" sz="20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꿀팁도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공유하고 서로  도움을 주며 더 쉽게 목표를 달성할 수 있도록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554" y="415795"/>
              <a:ext cx="1377959" cy="1377959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005777" y="4316239"/>
            <a:ext cx="4968310" cy="2334268"/>
            <a:chOff x="1005777" y="3713918"/>
            <a:chExt cx="4968310" cy="233426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625" y="3713918"/>
              <a:ext cx="1365462" cy="1365462"/>
            </a:xfrm>
            <a:prstGeom prst="rect">
              <a:avLst/>
            </a:prstGeom>
          </p:spPr>
        </p:pic>
        <p:sp>
          <p:nvSpPr>
            <p:cNvPr id="14" name="텍스트 개체 틀 2">
              <a:extLst>
                <a:ext uri="{FF2B5EF4-FFF2-40B4-BE49-F238E27FC236}">
                  <a16:creationId xmlns:a16="http://schemas.microsoft.com/office/drawing/2014/main" xmlns="" id="{E06716A5-644D-4ED2-B1F0-DFFC04C1FDEA}"/>
                </a:ext>
              </a:extLst>
            </p:cNvPr>
            <p:cNvSpPr txBox="1">
              <a:spLocks/>
            </p:cNvSpPr>
            <p:nvPr/>
          </p:nvSpPr>
          <p:spPr>
            <a:xfrm>
              <a:off x="1005777" y="3960519"/>
              <a:ext cx="3772930" cy="52506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목표 달성을 더 재미있게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텍스트 개체 틀 2">
              <a:extLst>
                <a:ext uri="{FF2B5EF4-FFF2-40B4-BE49-F238E27FC236}">
                  <a16:creationId xmlns:a16="http://schemas.microsoft.com/office/drawing/2014/main" xmlns="" id="{A63D137D-DAC2-4906-80BE-727386008740}"/>
                </a:ext>
              </a:extLst>
            </p:cNvPr>
            <p:cNvSpPr txBox="1">
              <a:spLocks/>
            </p:cNvSpPr>
            <p:nvPr/>
          </p:nvSpPr>
          <p:spPr>
            <a:xfrm>
              <a:off x="1266501" y="4434559"/>
              <a:ext cx="3512206" cy="16136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업적시스템을 통해 자칫 지루할 수도 있는 목표달성을 사용자들이 더 재미있게 할 수 있도록 하고 색다른 동기부여가 되도록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591836" y="4032930"/>
            <a:ext cx="5013616" cy="2628728"/>
            <a:chOff x="6591836" y="3430609"/>
            <a:chExt cx="5013616" cy="2628728"/>
          </a:xfrm>
        </p:grpSpPr>
        <p:sp>
          <p:nvSpPr>
            <p:cNvPr id="17" name="텍스트 개체 틀 2">
              <a:extLst>
                <a:ext uri="{FF2B5EF4-FFF2-40B4-BE49-F238E27FC236}">
                  <a16:creationId xmlns:a16="http://schemas.microsoft.com/office/drawing/2014/main" xmlns="" id="{CBBF2AC1-CE61-466A-A34D-738522F7277E}"/>
                </a:ext>
              </a:extLst>
            </p:cNvPr>
            <p:cNvSpPr txBox="1">
              <a:spLocks/>
            </p:cNvSpPr>
            <p:nvPr/>
          </p:nvSpPr>
          <p:spPr>
            <a:xfrm>
              <a:off x="6591836" y="3960519"/>
              <a:ext cx="3204891" cy="4371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홍보 효과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텍스트 개체 틀 2">
              <a:extLst>
                <a:ext uri="{FF2B5EF4-FFF2-40B4-BE49-F238E27FC236}">
                  <a16:creationId xmlns:a16="http://schemas.microsoft.com/office/drawing/2014/main" xmlns="" id="{BA0E1F35-1EDD-4259-9A0D-5EC6D42450D9}"/>
                </a:ext>
              </a:extLst>
            </p:cNvPr>
            <p:cNvSpPr txBox="1">
              <a:spLocks/>
            </p:cNvSpPr>
            <p:nvPr/>
          </p:nvSpPr>
          <p:spPr>
            <a:xfrm>
              <a:off x="6818781" y="4434559"/>
              <a:ext cx="3737459" cy="16247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내가 등록한 계획표가 인기가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   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많아지면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온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라인 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홍보도 가능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!!   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(ex : 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다이어트 계획 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-&gt; 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 트레이너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565" y="3430609"/>
              <a:ext cx="1584887" cy="1584887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1005777" y="905554"/>
            <a:ext cx="4524450" cy="3052419"/>
            <a:chOff x="1005777" y="303233"/>
            <a:chExt cx="4524450" cy="3052419"/>
          </a:xfrm>
        </p:grpSpPr>
        <p:sp>
          <p:nvSpPr>
            <p:cNvPr id="21" name="텍스트 개체 틀 2">
              <a:extLst>
                <a:ext uri="{FF2B5EF4-FFF2-40B4-BE49-F238E27FC236}">
                  <a16:creationId xmlns:a16="http://schemas.microsoft.com/office/drawing/2014/main" xmlns="" id="{925CB81A-2124-4737-978A-269617BB0CC5}"/>
                </a:ext>
              </a:extLst>
            </p:cNvPr>
            <p:cNvSpPr txBox="1">
              <a:spLocks/>
            </p:cNvSpPr>
            <p:nvPr/>
          </p:nvSpPr>
          <p:spPr>
            <a:xfrm>
              <a:off x="1005777" y="1186031"/>
              <a:ext cx="3204891" cy="4371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시작을 더 쉽게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텍스트 개체 틀 2">
              <a:extLst>
                <a:ext uri="{FF2B5EF4-FFF2-40B4-BE49-F238E27FC236}">
                  <a16:creationId xmlns:a16="http://schemas.microsoft.com/office/drawing/2014/main" xmlns="" id="{184DBE77-4A04-466B-A73F-C18BFFA71787}"/>
                </a:ext>
              </a:extLst>
            </p:cNvPr>
            <p:cNvSpPr txBox="1">
              <a:spLocks/>
            </p:cNvSpPr>
            <p:nvPr/>
          </p:nvSpPr>
          <p:spPr>
            <a:xfrm>
              <a:off x="1266502" y="1742025"/>
              <a:ext cx="3366458" cy="16136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특정분야에 처음 도전해보는 사람들에게 참고할 수 있는 계획표를 제공하여 시작할 때 막막함을     느끼지 않도록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973" y="303233"/>
              <a:ext cx="1502254" cy="1502254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59294" y="146868"/>
            <a:ext cx="284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  <a:endParaRPr lang="ko-KR" altLang="en-US" sz="4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9774" y="752764"/>
            <a:ext cx="1896226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62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460</Words>
  <Application>Microsoft Office PowerPoint</Application>
  <PresentationFormat>와이드스크린</PresentationFormat>
  <Paragraphs>77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배달의민족 주아</vt:lpstr>
      <vt:lpstr>Arial</vt:lpstr>
      <vt:lpstr>Office 테마</vt:lpstr>
      <vt:lpstr>PACEMAKER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PACEMAKER</dc:title>
  <dc:creator>multicampus</dc:creator>
  <cp:lastModifiedBy>multicampus</cp:lastModifiedBy>
  <cp:revision>28</cp:revision>
  <dcterms:created xsi:type="dcterms:W3CDTF">2019-11-05T05:14:27Z</dcterms:created>
  <dcterms:modified xsi:type="dcterms:W3CDTF">2019-11-06T01:27:53Z</dcterms:modified>
</cp:coreProperties>
</file>